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x="18288000" cy="10287000"/>
  <p:notesSz cx="6858000" cy="9144000"/>
  <p:embeddedFontLst>
    <p:embeddedFont>
      <p:font typeface="TT Commons Pro" charset="1" panose="020B0103030102020204"/>
      <p:regular r:id="rId14"/>
    </p:embeddedFont>
    <p:embeddedFont>
      <p:font typeface="Visby Bold" charset="1" panose="00000800000000000000"/>
      <p:regular r:id="rId15"/>
    </p:embeddedFont>
    <p:embeddedFont>
      <p:font typeface="Visby Heavy" charset="1" panose="00000A00000000000000"/>
      <p:regular r:id="rId16"/>
    </p:embeddedFont>
    <p:embeddedFont>
      <p:font typeface="Montserrat Medium Italics" charset="1" panose="00000600000000000000"/>
      <p:regular r:id="rId17"/>
    </p:embeddedFont>
    <p:embeddedFont>
      <p:font typeface="Montserrat Medium" charset="1" panose="00000600000000000000"/>
      <p:regular r:id="rId18"/>
    </p:embeddedFont>
    <p:embeddedFont>
      <p:font typeface="TT Commons Pro Bold" charset="1" panose="020B0103030102020204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http://sociologylab.kz" TargetMode="External" Type="http://schemas.openxmlformats.org/officeDocument/2006/relationships/hyperlink"/><Relationship Id="rId4" Target="../media/image2.png" Type="http://schemas.openxmlformats.org/officeDocument/2006/relationships/image"/><Relationship Id="rId5" Target="../media/image3.svg" Type="http://schemas.openxmlformats.org/officeDocument/2006/relationships/image"/><Relationship Id="rId6" Target="../media/image4.png" Type="http://schemas.openxmlformats.org/officeDocument/2006/relationships/image"/><Relationship Id="rId7" Target="../media/image5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http://sociologylab.kz" TargetMode="External" Type="http://schemas.openxmlformats.org/officeDocument/2006/relationships/hyperlink"/><Relationship Id="rId4" Target="../media/image2.png" Type="http://schemas.openxmlformats.org/officeDocument/2006/relationships/image"/><Relationship Id="rId5" Target="../media/image3.svg" Type="http://schemas.openxmlformats.org/officeDocument/2006/relationships/image"/><Relationship Id="rId6" Target="../media/image5.png" Type="http://schemas.openxmlformats.org/officeDocument/2006/relationships/image"/><Relationship Id="rId7" Target="../media/image6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png" Type="http://schemas.openxmlformats.org/officeDocument/2006/relationships/image"/><Relationship Id="rId4" Target="../media/image4.png" Type="http://schemas.openxmlformats.org/officeDocument/2006/relationships/image"/><Relationship Id="rId5" Target="../media/image5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Relationship Id="rId3" Target="../media/image12.svg" Type="http://schemas.openxmlformats.org/officeDocument/2006/relationships/image"/><Relationship Id="rId4" Target="../media/image13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png" Type="http://schemas.openxmlformats.org/officeDocument/2006/relationships/image"/><Relationship Id="rId3" Target="../media/image8.png" Type="http://schemas.openxmlformats.org/officeDocument/2006/relationships/image"/><Relationship Id="rId4" Target="../media/image15.png" Type="http://schemas.openxmlformats.org/officeDocument/2006/relationships/image"/><Relationship Id="rId5" Target="../media/image16.svg" Type="http://schemas.openxmlformats.org/officeDocument/2006/relationships/image"/><Relationship Id="rId6" Target="../media/image4.png" Type="http://schemas.openxmlformats.org/officeDocument/2006/relationships/image"/><Relationship Id="rId7" Target="../media/image5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4.png" Type="http://schemas.openxmlformats.org/officeDocument/2006/relationships/image"/><Relationship Id="rId11" Target="../media/image5.png" Type="http://schemas.openxmlformats.org/officeDocument/2006/relationships/image"/><Relationship Id="rId2" Target="../media/image17.png" Type="http://schemas.openxmlformats.org/officeDocument/2006/relationships/image"/><Relationship Id="rId3" Target="../media/image8.png" Type="http://schemas.openxmlformats.org/officeDocument/2006/relationships/image"/><Relationship Id="rId4" Target="../media/image18.png" Type="http://schemas.openxmlformats.org/officeDocument/2006/relationships/image"/><Relationship Id="rId5" Target="../media/image19.svg" Type="http://schemas.openxmlformats.org/officeDocument/2006/relationships/image"/><Relationship Id="rId6" Target="../media/image20.png" Type="http://schemas.openxmlformats.org/officeDocument/2006/relationships/image"/><Relationship Id="rId7" Target="../media/image21.svg" Type="http://schemas.openxmlformats.org/officeDocument/2006/relationships/image"/><Relationship Id="rId8" Target="../media/image22.png" Type="http://schemas.openxmlformats.org/officeDocument/2006/relationships/image"/><Relationship Id="rId9" Target="../media/image23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C1C1C">
                <a:alpha val="100000"/>
              </a:srgbClr>
            </a:gs>
            <a:gs pos="100000">
              <a:srgbClr val="0040FF">
                <a:alpha val="100000"/>
              </a:srgbClr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647389" y="0"/>
            <a:ext cx="12640611" cy="10287000"/>
          </a:xfrm>
          <a:custGeom>
            <a:avLst/>
            <a:gdLst/>
            <a:ahLst/>
            <a:cxnLst/>
            <a:rect r="r" b="b" t="t" l="l"/>
            <a:pathLst>
              <a:path h="10287000" w="12640611">
                <a:moveTo>
                  <a:pt x="0" y="0"/>
                </a:moveTo>
                <a:lnTo>
                  <a:pt x="12640611" y="0"/>
                </a:lnTo>
                <a:lnTo>
                  <a:pt x="12640611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28010" r="-51460" b="-69457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5217142" y="9067783"/>
            <a:ext cx="2042158" cy="3715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879"/>
              </a:lnSpc>
            </a:pPr>
            <a:r>
              <a:rPr lang="en-US" sz="2400" u="sng">
                <a:solidFill>
                  <a:srgbClr val="FFFFFF"/>
                </a:solidFill>
                <a:latin typeface="TT Commons Pro"/>
                <a:ea typeface="TT Commons Pro"/>
                <a:cs typeface="TT Commons Pro"/>
                <a:sym typeface="TT Commons Pro"/>
                <a:hlinkClick r:id="rId3" tooltip="http://sociologylab.kz"/>
              </a:rPr>
              <a:t>sociologylab.kz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14813335" y="9152842"/>
            <a:ext cx="286449" cy="286449"/>
          </a:xfrm>
          <a:custGeom>
            <a:avLst/>
            <a:gdLst/>
            <a:ahLst/>
            <a:cxnLst/>
            <a:rect r="r" b="b" t="t" l="l"/>
            <a:pathLst>
              <a:path h="286449" w="286449">
                <a:moveTo>
                  <a:pt x="0" y="0"/>
                </a:moveTo>
                <a:lnTo>
                  <a:pt x="286449" y="0"/>
                </a:lnTo>
                <a:lnTo>
                  <a:pt x="286449" y="286450"/>
                </a:lnTo>
                <a:lnTo>
                  <a:pt x="0" y="2864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166301" y="936651"/>
            <a:ext cx="1215893" cy="1334313"/>
          </a:xfrm>
          <a:custGeom>
            <a:avLst/>
            <a:gdLst/>
            <a:ahLst/>
            <a:cxnLst/>
            <a:rect r="r" b="b" t="t" l="l"/>
            <a:pathLst>
              <a:path h="1334313" w="1215893">
                <a:moveTo>
                  <a:pt x="0" y="0"/>
                </a:moveTo>
                <a:lnTo>
                  <a:pt x="1215893" y="0"/>
                </a:lnTo>
                <a:lnTo>
                  <a:pt x="1215893" y="1334312"/>
                </a:lnTo>
                <a:lnTo>
                  <a:pt x="0" y="133431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965711" y="879875"/>
            <a:ext cx="2100653" cy="1391089"/>
          </a:xfrm>
          <a:custGeom>
            <a:avLst/>
            <a:gdLst/>
            <a:ahLst/>
            <a:cxnLst/>
            <a:rect r="r" b="b" t="t" l="l"/>
            <a:pathLst>
              <a:path h="1391089" w="2100653">
                <a:moveTo>
                  <a:pt x="0" y="0"/>
                </a:moveTo>
                <a:lnTo>
                  <a:pt x="2100653" y="0"/>
                </a:lnTo>
                <a:lnTo>
                  <a:pt x="2100653" y="1391088"/>
                </a:lnTo>
                <a:lnTo>
                  <a:pt x="0" y="139108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-11576" r="0" b="-21587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3898736" y="934576"/>
            <a:ext cx="3360564" cy="12446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9039"/>
              </a:lnSpc>
            </a:pPr>
            <a:r>
              <a:rPr lang="en-US" b="true" sz="10043">
                <a:solidFill>
                  <a:srgbClr val="FFFFFF"/>
                </a:solidFill>
                <a:latin typeface="Visby Bold"/>
                <a:ea typeface="Visby Bold"/>
                <a:cs typeface="Visby Bold"/>
                <a:sym typeface="Visby Bold"/>
              </a:rPr>
              <a:t>2025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2526301"/>
            <a:ext cx="13981301" cy="59093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69"/>
              </a:lnSpc>
            </a:pPr>
            <a:r>
              <a:rPr lang="en-US" b="true" sz="6999">
                <a:solidFill>
                  <a:srgbClr val="FFFFFF"/>
                </a:solidFill>
                <a:latin typeface="Visby Heavy"/>
                <a:ea typeface="Visby Heavy"/>
                <a:cs typeface="Visby Heavy"/>
                <a:sym typeface="Visby Heavy"/>
              </a:rPr>
              <a:t>КАК ИССЛЕДОВАТЕЛЬСКИЕ СООБЩЕСТВА ПОМОГАЮТ НАЛАЖИВАТЬ ДИАЛОГ МЕЖДУ ПРОИЗВОДИТЕЛЯМИ И ПОЛЬЗОВАТЕЛЯМИ ДАННЫХ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28700" y="9067817"/>
            <a:ext cx="5556250" cy="371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FFFFFF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Алия Сарсекеева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C1C1C">
                <a:alpha val="100000"/>
              </a:srgbClr>
            </a:gs>
            <a:gs pos="100000">
              <a:srgbClr val="0040FF">
                <a:alpha val="100000"/>
              </a:srgbClr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647389" y="0"/>
            <a:ext cx="12640611" cy="10287000"/>
          </a:xfrm>
          <a:custGeom>
            <a:avLst/>
            <a:gdLst/>
            <a:ahLst/>
            <a:cxnLst/>
            <a:rect r="r" b="b" t="t" l="l"/>
            <a:pathLst>
              <a:path h="10287000" w="12640611">
                <a:moveTo>
                  <a:pt x="0" y="0"/>
                </a:moveTo>
                <a:lnTo>
                  <a:pt x="12640611" y="0"/>
                </a:lnTo>
                <a:lnTo>
                  <a:pt x="12640611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28010" r="-51460" b="-69457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5217142" y="9067783"/>
            <a:ext cx="2042158" cy="3715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879"/>
              </a:lnSpc>
            </a:pPr>
            <a:r>
              <a:rPr lang="en-US" sz="2400" u="sng">
                <a:solidFill>
                  <a:srgbClr val="FFFFFF"/>
                </a:solidFill>
                <a:latin typeface="TT Commons Pro"/>
                <a:ea typeface="TT Commons Pro"/>
                <a:cs typeface="TT Commons Pro"/>
                <a:sym typeface="TT Commons Pro"/>
                <a:hlinkClick r:id="rId3" tooltip="http://sociologylab.kz"/>
              </a:rPr>
              <a:t>sociologylab.kz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14813335" y="9152842"/>
            <a:ext cx="286449" cy="286449"/>
          </a:xfrm>
          <a:custGeom>
            <a:avLst/>
            <a:gdLst/>
            <a:ahLst/>
            <a:cxnLst/>
            <a:rect r="r" b="b" t="t" l="l"/>
            <a:pathLst>
              <a:path h="286449" w="286449">
                <a:moveTo>
                  <a:pt x="0" y="0"/>
                </a:moveTo>
                <a:lnTo>
                  <a:pt x="286449" y="0"/>
                </a:lnTo>
                <a:lnTo>
                  <a:pt x="286449" y="286450"/>
                </a:lnTo>
                <a:lnTo>
                  <a:pt x="0" y="2864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476250" y="246627"/>
            <a:ext cx="1904189" cy="1260987"/>
          </a:xfrm>
          <a:custGeom>
            <a:avLst/>
            <a:gdLst/>
            <a:ahLst/>
            <a:cxnLst/>
            <a:rect r="r" b="b" t="t" l="l"/>
            <a:pathLst>
              <a:path h="1260987" w="1904189">
                <a:moveTo>
                  <a:pt x="0" y="0"/>
                </a:moveTo>
                <a:lnTo>
                  <a:pt x="1904189" y="0"/>
                </a:lnTo>
                <a:lnTo>
                  <a:pt x="1904189" y="1260988"/>
                </a:lnTo>
                <a:lnTo>
                  <a:pt x="0" y="126098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11576" r="0" b="-21587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197646" y="3122822"/>
            <a:ext cx="5714938" cy="3774858"/>
          </a:xfrm>
          <a:custGeom>
            <a:avLst/>
            <a:gdLst/>
            <a:ahLst/>
            <a:cxnLst/>
            <a:rect r="r" b="b" t="t" l="l"/>
            <a:pathLst>
              <a:path h="3774858" w="5714938">
                <a:moveTo>
                  <a:pt x="0" y="0"/>
                </a:moveTo>
                <a:lnTo>
                  <a:pt x="5714937" y="0"/>
                </a:lnTo>
                <a:lnTo>
                  <a:pt x="5714937" y="3774858"/>
                </a:lnTo>
                <a:lnTo>
                  <a:pt x="0" y="377485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8529273" y="1346883"/>
            <a:ext cx="9144000" cy="19988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58"/>
              </a:lnSpc>
              <a:spcBef>
                <a:spcPct val="0"/>
              </a:spcBef>
            </a:pPr>
            <a:r>
              <a:rPr lang="en-US" b="true" sz="2256" i="true">
                <a:solidFill>
                  <a:srgbClr val="FFFFFF"/>
                </a:solidFill>
                <a:latin typeface="Montserrat Medium Italics"/>
                <a:ea typeface="Montserrat Medium Italics"/>
                <a:cs typeface="Montserrat Medium Italics"/>
                <a:sym typeface="Montserrat Medium Italics"/>
              </a:rPr>
              <a:t>М</a:t>
            </a:r>
            <a:r>
              <a:rPr lang="en-US" b="true" sz="2256" i="true">
                <a:solidFill>
                  <a:srgbClr val="FFFFFF"/>
                </a:solidFill>
                <a:latin typeface="Montserrat Medium Italics"/>
                <a:ea typeface="Montserrat Medium Italics"/>
                <a:cs typeface="Montserrat Medium Italics"/>
                <a:sym typeface="Montserrat Medium Italics"/>
              </a:rPr>
              <a:t>етодологический аспект – работа на любую социологическую тему, выполненная в рамках ряда методов, может быть причислена к CSS. К таковым методам относятся:</a:t>
            </a:r>
          </a:p>
          <a:p>
            <a:pPr algn="l">
              <a:lnSpc>
                <a:spcPts val="3298"/>
              </a:lnSpc>
              <a:spcBef>
                <a:spcPct val="0"/>
              </a:spcBef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8299650" y="3835728"/>
            <a:ext cx="8556827" cy="52859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21826" indent="-260913" lvl="1">
              <a:lnSpc>
                <a:spcPts val="4253"/>
              </a:lnSpc>
              <a:buFont typeface="Arial"/>
              <a:buChar char="•"/>
            </a:pPr>
            <a:r>
              <a:rPr lang="en-US" b="true" sz="241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Социально-сетевой анализ (social network analysis)</a:t>
            </a:r>
          </a:p>
          <a:p>
            <a:pPr algn="l" marL="521826" indent="-260913" lvl="1">
              <a:lnSpc>
                <a:spcPts val="4253"/>
              </a:lnSpc>
              <a:buFont typeface="Arial"/>
              <a:buChar char="•"/>
            </a:pPr>
            <a:r>
              <a:rPr lang="en-US" b="true" sz="241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Текстовый анализ или компьютерный анализ естественного языка (natural language processing)</a:t>
            </a:r>
          </a:p>
          <a:p>
            <a:pPr algn="l" marL="521826" indent="-260913" lvl="1">
              <a:lnSpc>
                <a:spcPts val="4253"/>
              </a:lnSpc>
              <a:buFont typeface="Arial"/>
              <a:buChar char="•"/>
            </a:pPr>
            <a:r>
              <a:rPr lang="en-US" b="true" sz="241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Эксперименты и квазиэксперименты (causal inference)</a:t>
            </a:r>
          </a:p>
          <a:p>
            <a:pPr algn="l" marL="521826" indent="-260913" lvl="1">
              <a:lnSpc>
                <a:spcPts val="4253"/>
              </a:lnSpc>
              <a:buFont typeface="Arial"/>
              <a:buChar char="•"/>
            </a:pPr>
            <a:r>
              <a:rPr lang="en-US" b="true" sz="241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Агентное моделирование (agent based modeling)</a:t>
            </a:r>
          </a:p>
          <a:p>
            <a:pPr algn="l" marL="521826" indent="-260913" lvl="1">
              <a:lnSpc>
                <a:spcPts val="4253"/>
              </a:lnSpc>
              <a:buFont typeface="Arial"/>
              <a:buChar char="•"/>
            </a:pPr>
            <a:r>
              <a:rPr lang="en-US" b="true" sz="241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Методы машинного обучения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CEE2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0"/>
            <a:ext cx="11922125" cy="10392689"/>
            <a:chOff x="0" y="0"/>
            <a:chExt cx="1701949" cy="148361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701949" cy="1483614"/>
            </a:xfrm>
            <a:custGeom>
              <a:avLst/>
              <a:gdLst/>
              <a:ahLst/>
              <a:cxnLst/>
              <a:rect r="r" b="b" t="t" l="l"/>
              <a:pathLst>
                <a:path h="1483614" w="1701949">
                  <a:moveTo>
                    <a:pt x="0" y="0"/>
                  </a:moveTo>
                  <a:lnTo>
                    <a:pt x="1701949" y="0"/>
                  </a:lnTo>
                  <a:lnTo>
                    <a:pt x="1701949" y="1483614"/>
                  </a:lnTo>
                  <a:lnTo>
                    <a:pt x="0" y="1483614"/>
                  </a:lnTo>
                  <a:close/>
                </a:path>
              </a:pathLst>
            </a:custGeom>
            <a:blipFill>
              <a:blip r:embed="rId2"/>
              <a:stretch>
                <a:fillRect l="0" t="0" r="-41794" b="-62051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0" y="0"/>
            <a:ext cx="11922125" cy="10287000"/>
          </a:xfrm>
          <a:custGeom>
            <a:avLst/>
            <a:gdLst/>
            <a:ahLst/>
            <a:cxnLst/>
            <a:rect r="r" b="b" t="t" l="l"/>
            <a:pathLst>
              <a:path h="10287000" w="11922125">
                <a:moveTo>
                  <a:pt x="0" y="0"/>
                </a:moveTo>
                <a:lnTo>
                  <a:pt x="11922125" y="0"/>
                </a:lnTo>
                <a:lnTo>
                  <a:pt x="1192212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54404" r="-53395" b="-4423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2459370" y="1699581"/>
            <a:ext cx="4799930" cy="57823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60"/>
              </a:lnSpc>
            </a:pPr>
          </a:p>
          <a:p>
            <a:pPr algn="l" marL="474981" indent="-237491" lvl="1">
              <a:lnSpc>
                <a:spcPts val="2860"/>
              </a:lnSpc>
              <a:buFont typeface="Arial"/>
              <a:buChar char="•"/>
            </a:pPr>
            <a:r>
              <a:rPr lang="en-US" sz="2200" strike="noStrike" u="none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Пользователи не знают, какие данные доступны и как их использовать</a:t>
            </a:r>
          </a:p>
          <a:p>
            <a:pPr algn="l">
              <a:lnSpc>
                <a:spcPts val="2860"/>
              </a:lnSpc>
            </a:pPr>
          </a:p>
          <a:p>
            <a:pPr algn="l" marL="474981" indent="-237491" lvl="1">
              <a:lnSpc>
                <a:spcPts val="2860"/>
              </a:lnSpc>
              <a:buFont typeface="Arial"/>
              <a:buChar char="•"/>
            </a:pPr>
            <a:r>
              <a:rPr lang="en-US" sz="2200" strike="noStrike" u="none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Недостаток взаимодействия снижает ценность данных для политики и бизнеса</a:t>
            </a:r>
          </a:p>
          <a:p>
            <a:pPr algn="l">
              <a:lnSpc>
                <a:spcPts val="2860"/>
              </a:lnSpc>
            </a:pPr>
          </a:p>
          <a:p>
            <a:pPr algn="l" marL="474981" indent="-237491" lvl="1">
              <a:lnSpc>
                <a:spcPts val="2860"/>
              </a:lnSpc>
              <a:buFont typeface="Arial"/>
              <a:buChar char="•"/>
            </a:pPr>
            <a:r>
              <a:rPr lang="en-US" sz="2200" strike="noStrike" u="none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Диалог повышает доверие между государством и обществом через интерпретацию исследователей</a:t>
            </a:r>
          </a:p>
          <a:p>
            <a:pPr algn="l">
              <a:lnSpc>
                <a:spcPts val="2860"/>
              </a:lnSpc>
            </a:pPr>
          </a:p>
          <a:p>
            <a:pPr algn="l" marL="474981" indent="-237491" lvl="1">
              <a:lnSpc>
                <a:spcPts val="2860"/>
              </a:lnSpc>
              <a:buFont typeface="Arial"/>
              <a:buChar char="•"/>
            </a:pPr>
            <a:r>
              <a:rPr lang="en-US" sz="2200" strike="noStrike" u="none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Новые возможности для социальных наук и социальной теории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476250" y="1514809"/>
            <a:ext cx="10880868" cy="19146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200"/>
              </a:lnSpc>
              <a:spcBef>
                <a:spcPct val="0"/>
              </a:spcBef>
            </a:pPr>
            <a:r>
              <a:rPr lang="en-US" b="true" sz="8000">
                <a:solidFill>
                  <a:srgbClr val="FFFFFF"/>
                </a:solidFill>
                <a:latin typeface="Visby Heavy"/>
                <a:ea typeface="Visby Heavy"/>
                <a:cs typeface="Visby Heavy"/>
                <a:sym typeface="Visby Heavy"/>
              </a:rPr>
              <a:t>ПОЧЕМУ ВАЖЕН ДИАЛОГ 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476250" y="3562817"/>
            <a:ext cx="8386038" cy="1771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500"/>
              </a:lnSpc>
              <a:spcBef>
                <a:spcPct val="0"/>
              </a:spcBef>
            </a:pPr>
            <a:r>
              <a:rPr lang="en-US" b="true" sz="5000">
                <a:solidFill>
                  <a:srgbClr val="FFFFFF"/>
                </a:solidFill>
                <a:latin typeface="Visby Bold"/>
                <a:ea typeface="Visby Bold"/>
                <a:cs typeface="Visby Bold"/>
                <a:sym typeface="Visby Bold"/>
              </a:rPr>
              <a:t>между производителями и пользователями данных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476250" y="519144"/>
            <a:ext cx="5556250" cy="1000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200"/>
              </a:lnSpc>
              <a:spcBef>
                <a:spcPct val="0"/>
              </a:spcBef>
            </a:pPr>
            <a:r>
              <a:rPr lang="en-US" b="true" sz="8000">
                <a:solidFill>
                  <a:srgbClr val="FFFFFF"/>
                </a:solidFill>
                <a:latin typeface="Visby Bold"/>
                <a:ea typeface="Visby Bold"/>
                <a:cs typeface="Visby Bold"/>
                <a:sym typeface="Visby Bold"/>
              </a:rPr>
              <a:t>01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131972" y="9517010"/>
            <a:ext cx="559132" cy="613588"/>
          </a:xfrm>
          <a:custGeom>
            <a:avLst/>
            <a:gdLst/>
            <a:ahLst/>
            <a:cxnLst/>
            <a:rect r="r" b="b" t="t" l="l"/>
            <a:pathLst>
              <a:path h="613588" w="559132">
                <a:moveTo>
                  <a:pt x="0" y="0"/>
                </a:moveTo>
                <a:lnTo>
                  <a:pt x="559132" y="0"/>
                </a:lnTo>
                <a:lnTo>
                  <a:pt x="559132" y="613588"/>
                </a:lnTo>
                <a:lnTo>
                  <a:pt x="0" y="61358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959436" y="9490902"/>
            <a:ext cx="965992" cy="639697"/>
          </a:xfrm>
          <a:custGeom>
            <a:avLst/>
            <a:gdLst/>
            <a:ahLst/>
            <a:cxnLst/>
            <a:rect r="r" b="b" t="t" l="l"/>
            <a:pathLst>
              <a:path h="639697" w="965992">
                <a:moveTo>
                  <a:pt x="0" y="0"/>
                </a:moveTo>
                <a:lnTo>
                  <a:pt x="965992" y="0"/>
                </a:lnTo>
                <a:lnTo>
                  <a:pt x="965992" y="639696"/>
                </a:lnTo>
                <a:lnTo>
                  <a:pt x="0" y="63969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11576" r="0" b="-21587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CEE2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2846321" y="0"/>
            <a:ext cx="5441679" cy="10287000"/>
            <a:chOff x="0" y="0"/>
            <a:chExt cx="843058" cy="159372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43059" cy="1593725"/>
            </a:xfrm>
            <a:custGeom>
              <a:avLst/>
              <a:gdLst/>
              <a:ahLst/>
              <a:cxnLst/>
              <a:rect r="r" b="b" t="t" l="l"/>
              <a:pathLst>
                <a:path h="1593725" w="843059">
                  <a:moveTo>
                    <a:pt x="0" y="0"/>
                  </a:moveTo>
                  <a:lnTo>
                    <a:pt x="843059" y="0"/>
                  </a:lnTo>
                  <a:lnTo>
                    <a:pt x="843059" y="1593725"/>
                  </a:lnTo>
                  <a:lnTo>
                    <a:pt x="0" y="1593725"/>
                  </a:lnTo>
                  <a:close/>
                </a:path>
              </a:pathLst>
            </a:custGeom>
            <a:blipFill>
              <a:blip r:embed="rId2"/>
              <a:stretch>
                <a:fillRect l="-75239" t="-36247" r="-53670" b="0"/>
              </a:stretch>
            </a:blipFill>
          </p:spPr>
        </p:sp>
      </p:grpSp>
      <p:sp>
        <p:nvSpPr>
          <p:cNvPr name="TextBox 4" id="4"/>
          <p:cNvSpPr txBox="true"/>
          <p:nvPr/>
        </p:nvSpPr>
        <p:spPr>
          <a:xfrm rot="0">
            <a:off x="476250" y="1597014"/>
            <a:ext cx="11980936" cy="28291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200"/>
              </a:lnSpc>
              <a:spcBef>
                <a:spcPct val="0"/>
              </a:spcBef>
            </a:pPr>
            <a:r>
              <a:rPr lang="en-US" b="true" sz="8000">
                <a:solidFill>
                  <a:srgbClr val="1C1C1C"/>
                </a:solidFill>
                <a:latin typeface="Visby Heavy"/>
                <a:ea typeface="Visby Heavy"/>
                <a:cs typeface="Visby Heavy"/>
                <a:sym typeface="Visby Heavy"/>
              </a:rPr>
              <a:t>ЧЕМ ЗАНИМАЮТСЯ ИССЛЕДОВАТЕЛЬСКИЕ СООБЩЕСТВА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6250" y="519144"/>
            <a:ext cx="5548312" cy="1000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200"/>
              </a:lnSpc>
              <a:spcBef>
                <a:spcPct val="0"/>
              </a:spcBef>
            </a:pPr>
            <a:r>
              <a:rPr lang="en-US" b="true" sz="8000">
                <a:solidFill>
                  <a:srgbClr val="1C1C1C"/>
                </a:solidFill>
                <a:latin typeface="Visby Bold"/>
                <a:ea typeface="Visby Bold"/>
                <a:cs typeface="Visby Bold"/>
                <a:sym typeface="Visby Bold"/>
              </a:rPr>
              <a:t>02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76250" y="4982108"/>
            <a:ext cx="7989008" cy="843633"/>
            <a:chOff x="0" y="0"/>
            <a:chExt cx="2104101" cy="22219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104101" cy="222191"/>
            </a:xfrm>
            <a:custGeom>
              <a:avLst/>
              <a:gdLst/>
              <a:ahLst/>
              <a:cxnLst/>
              <a:rect r="r" b="b" t="t" l="l"/>
              <a:pathLst>
                <a:path h="222191" w="2104101">
                  <a:moveTo>
                    <a:pt x="0" y="0"/>
                  </a:moveTo>
                  <a:lnTo>
                    <a:pt x="2104101" y="0"/>
                  </a:lnTo>
                  <a:lnTo>
                    <a:pt x="2104101" y="222191"/>
                  </a:lnTo>
                  <a:lnTo>
                    <a:pt x="0" y="222191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0"/>
              <a:ext cx="2104101" cy="22219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60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476250" y="6038049"/>
            <a:ext cx="8476005" cy="843633"/>
            <a:chOff x="0" y="0"/>
            <a:chExt cx="2232363" cy="222191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232364" cy="222191"/>
            </a:xfrm>
            <a:custGeom>
              <a:avLst/>
              <a:gdLst/>
              <a:ahLst/>
              <a:cxnLst/>
              <a:rect r="r" b="b" t="t" l="l"/>
              <a:pathLst>
                <a:path h="222191" w="2232364">
                  <a:moveTo>
                    <a:pt x="0" y="0"/>
                  </a:moveTo>
                  <a:lnTo>
                    <a:pt x="2232364" y="0"/>
                  </a:lnTo>
                  <a:lnTo>
                    <a:pt x="2232364" y="222191"/>
                  </a:lnTo>
                  <a:lnTo>
                    <a:pt x="0" y="222191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0"/>
              <a:ext cx="2232363" cy="22219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60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476250" y="7091232"/>
            <a:ext cx="8895382" cy="843633"/>
            <a:chOff x="0" y="0"/>
            <a:chExt cx="2342817" cy="222191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342817" cy="222191"/>
            </a:xfrm>
            <a:custGeom>
              <a:avLst/>
              <a:gdLst/>
              <a:ahLst/>
              <a:cxnLst/>
              <a:rect r="r" b="b" t="t" l="l"/>
              <a:pathLst>
                <a:path h="222191" w="2342817">
                  <a:moveTo>
                    <a:pt x="0" y="0"/>
                  </a:moveTo>
                  <a:lnTo>
                    <a:pt x="2342817" y="0"/>
                  </a:lnTo>
                  <a:lnTo>
                    <a:pt x="2342817" y="222191"/>
                  </a:lnTo>
                  <a:lnTo>
                    <a:pt x="0" y="222191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0"/>
              <a:ext cx="2342817" cy="22219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60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476250" y="8144415"/>
            <a:ext cx="9314759" cy="843633"/>
            <a:chOff x="0" y="0"/>
            <a:chExt cx="2453270" cy="222191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453270" cy="222191"/>
            </a:xfrm>
            <a:custGeom>
              <a:avLst/>
              <a:gdLst/>
              <a:ahLst/>
              <a:cxnLst/>
              <a:rect r="r" b="b" t="t" l="l"/>
              <a:pathLst>
                <a:path h="222191" w="2453270">
                  <a:moveTo>
                    <a:pt x="0" y="0"/>
                  </a:moveTo>
                  <a:lnTo>
                    <a:pt x="2453270" y="0"/>
                  </a:lnTo>
                  <a:lnTo>
                    <a:pt x="2453270" y="222191"/>
                  </a:lnTo>
                  <a:lnTo>
                    <a:pt x="0" y="222191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0"/>
              <a:ext cx="2453270" cy="22219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60"/>
                </a:lnSpc>
              </a:pPr>
            </a:p>
          </p:txBody>
        </p:sp>
      </p:grpSp>
      <p:sp>
        <p:nvSpPr>
          <p:cNvPr name="TextBox 18" id="18"/>
          <p:cNvSpPr txBox="true"/>
          <p:nvPr/>
        </p:nvSpPr>
        <p:spPr>
          <a:xfrm rot="0">
            <a:off x="1312752" y="5208328"/>
            <a:ext cx="6775155" cy="3626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59"/>
              </a:lnSpc>
            </a:pPr>
            <a:r>
              <a:rPr lang="en-US" sz="2199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Создают</a:t>
            </a:r>
            <a:r>
              <a:rPr lang="en-US" sz="2199" strike="noStrike" u="none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 платформы для обмена знаниями и опытом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312752" y="6264269"/>
            <a:ext cx="7030525" cy="3626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59"/>
              </a:lnSpc>
            </a:pPr>
            <a:r>
              <a:rPr lang="en-US" sz="2199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Организуют</a:t>
            </a:r>
            <a:r>
              <a:rPr lang="en-US" sz="2199" strike="noStrike" u="none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 семинары, воркшопы, хакатоны и конкурсы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367871" y="7317451"/>
            <a:ext cx="7839992" cy="3626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59"/>
              </a:lnSpc>
            </a:pPr>
            <a:r>
              <a:rPr lang="en-US" sz="2199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Помогают</a:t>
            </a:r>
            <a:r>
              <a:rPr lang="en-US" sz="2199" strike="noStrike" u="none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 пользователям формулировать запросы к данным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367871" y="8370634"/>
            <a:ext cx="7839992" cy="3626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59"/>
              </a:lnSpc>
            </a:pPr>
            <a:r>
              <a:rPr lang="en-US" sz="2199" strike="noStrike" u="none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Обеспечивают обратную связь производителям данных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669225" y="5134508"/>
            <a:ext cx="1026751" cy="6496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770"/>
              </a:lnSpc>
              <a:spcBef>
                <a:spcPct val="0"/>
              </a:spcBef>
            </a:pPr>
            <a:r>
              <a:rPr lang="en-US" b="true" sz="5300">
                <a:solidFill>
                  <a:srgbClr val="1C1C1C"/>
                </a:solidFill>
                <a:latin typeface="Visby Bold"/>
                <a:ea typeface="Visby Bold"/>
                <a:cs typeface="Visby Bold"/>
                <a:sym typeface="Visby Bold"/>
              </a:rPr>
              <a:t>1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669225" y="6190449"/>
            <a:ext cx="1026751" cy="6628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860"/>
              </a:lnSpc>
              <a:spcBef>
                <a:spcPct val="0"/>
              </a:spcBef>
            </a:pPr>
            <a:r>
              <a:rPr lang="en-US" b="true" sz="5400">
                <a:solidFill>
                  <a:srgbClr val="1C1C1C"/>
                </a:solidFill>
                <a:latin typeface="Visby Bold"/>
                <a:ea typeface="Visby Bold"/>
                <a:cs typeface="Visby Bold"/>
                <a:sym typeface="Visby Bold"/>
              </a:rPr>
              <a:t>2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669225" y="7243848"/>
            <a:ext cx="1026751" cy="6628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860"/>
              </a:lnSpc>
              <a:spcBef>
                <a:spcPct val="0"/>
              </a:spcBef>
            </a:pPr>
            <a:r>
              <a:rPr lang="en-US" b="true" sz="5400">
                <a:solidFill>
                  <a:srgbClr val="1C1C1C"/>
                </a:solidFill>
                <a:latin typeface="Visby Bold"/>
                <a:ea typeface="Visby Bold"/>
                <a:cs typeface="Visby Bold"/>
                <a:sym typeface="Visby Bold"/>
              </a:rPr>
              <a:t>3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669225" y="8296815"/>
            <a:ext cx="1026751" cy="6628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860"/>
              </a:lnSpc>
              <a:spcBef>
                <a:spcPct val="0"/>
              </a:spcBef>
            </a:pPr>
            <a:r>
              <a:rPr lang="en-US" b="true" sz="5400">
                <a:solidFill>
                  <a:srgbClr val="1C1C1C"/>
                </a:solidFill>
                <a:latin typeface="Visby Bold"/>
                <a:ea typeface="Visby Bold"/>
                <a:cs typeface="Visby Bold"/>
                <a:sym typeface="Visby Bold"/>
              </a:rPr>
              <a:t>4</a:t>
            </a:r>
          </a:p>
        </p:txBody>
      </p:sp>
      <p:sp>
        <p:nvSpPr>
          <p:cNvPr name="Freeform 26" id="26"/>
          <p:cNvSpPr/>
          <p:nvPr/>
        </p:nvSpPr>
        <p:spPr>
          <a:xfrm flipH="false" flipV="false" rot="0">
            <a:off x="131972" y="9517010"/>
            <a:ext cx="559132" cy="613588"/>
          </a:xfrm>
          <a:custGeom>
            <a:avLst/>
            <a:gdLst/>
            <a:ahLst/>
            <a:cxnLst/>
            <a:rect r="r" b="b" t="t" l="l"/>
            <a:pathLst>
              <a:path h="613588" w="559132">
                <a:moveTo>
                  <a:pt x="0" y="0"/>
                </a:moveTo>
                <a:lnTo>
                  <a:pt x="559132" y="0"/>
                </a:lnTo>
                <a:lnTo>
                  <a:pt x="559132" y="613588"/>
                </a:lnTo>
                <a:lnTo>
                  <a:pt x="0" y="61358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27" id="27"/>
          <p:cNvSpPr/>
          <p:nvPr/>
        </p:nvSpPr>
        <p:spPr>
          <a:xfrm flipH="false" flipV="false" rot="0">
            <a:off x="959436" y="9490902"/>
            <a:ext cx="965992" cy="639697"/>
          </a:xfrm>
          <a:custGeom>
            <a:avLst/>
            <a:gdLst/>
            <a:ahLst/>
            <a:cxnLst/>
            <a:rect r="r" b="b" t="t" l="l"/>
            <a:pathLst>
              <a:path h="639697" w="965992">
                <a:moveTo>
                  <a:pt x="0" y="0"/>
                </a:moveTo>
                <a:lnTo>
                  <a:pt x="965992" y="0"/>
                </a:lnTo>
                <a:lnTo>
                  <a:pt x="965992" y="639696"/>
                </a:lnTo>
                <a:lnTo>
                  <a:pt x="0" y="6396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11576" r="0" b="-21587"/>
            </a:stretch>
          </a:blipFill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5725103"/>
            <a:ext cx="18288000" cy="4561897"/>
            <a:chOff x="0" y="0"/>
            <a:chExt cx="2833290" cy="706757"/>
          </a:xfrm>
        </p:grpSpPr>
        <p:sp>
          <p:nvSpPr>
            <p:cNvPr name="Freeform 3" id="3"/>
            <p:cNvSpPr/>
            <p:nvPr/>
          </p:nvSpPr>
          <p:spPr>
            <a:xfrm flipH="false" flipV="false" rot="113510">
              <a:off x="-10894" y="-46575"/>
              <a:ext cx="2855078" cy="799907"/>
            </a:xfrm>
            <a:custGeom>
              <a:avLst/>
              <a:gdLst/>
              <a:ahLst/>
              <a:cxnLst/>
              <a:rect r="r" b="b" t="t" l="l"/>
              <a:pathLst>
                <a:path h="799907" w="2855078">
                  <a:moveTo>
                    <a:pt x="0" y="93535"/>
                  </a:moveTo>
                  <a:lnTo>
                    <a:pt x="2831746" y="0"/>
                  </a:lnTo>
                  <a:lnTo>
                    <a:pt x="2855078" y="706372"/>
                  </a:lnTo>
                  <a:lnTo>
                    <a:pt x="23332" y="799907"/>
                  </a:lnTo>
                  <a:close/>
                </a:path>
              </a:pathLst>
            </a:custGeom>
            <a:blipFill>
              <a:blip r:embed="rId2"/>
              <a:stretch>
                <a:fillRect l="-2147" t="-73936" r="-10764" b="-111699"/>
              </a:stretch>
            </a:blipFill>
          </p:spPr>
        </p:sp>
      </p:grpSp>
      <p:sp>
        <p:nvSpPr>
          <p:cNvPr name="TextBox 4" id="4"/>
          <p:cNvSpPr txBox="true"/>
          <p:nvPr/>
        </p:nvSpPr>
        <p:spPr>
          <a:xfrm rot="0">
            <a:off x="476250" y="1515736"/>
            <a:ext cx="7141068" cy="19146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200"/>
              </a:lnSpc>
              <a:spcBef>
                <a:spcPct val="0"/>
              </a:spcBef>
            </a:pPr>
            <a:r>
              <a:rPr lang="en-US" b="true" sz="8000">
                <a:solidFill>
                  <a:srgbClr val="1C1C1C"/>
                </a:solidFill>
                <a:latin typeface="Visby Heavy"/>
                <a:ea typeface="Visby Heavy"/>
                <a:cs typeface="Visby Heavy"/>
                <a:sym typeface="Visby Heavy"/>
              </a:rPr>
              <a:t>МЕХАНИЗМЫ ДИАЛОГА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6250" y="519144"/>
            <a:ext cx="5548312" cy="1000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200"/>
              </a:lnSpc>
              <a:spcBef>
                <a:spcPct val="0"/>
              </a:spcBef>
            </a:pPr>
            <a:r>
              <a:rPr lang="en-US" b="true" sz="8000">
                <a:solidFill>
                  <a:srgbClr val="1C1C1C"/>
                </a:solidFill>
                <a:latin typeface="Visby Bold"/>
                <a:ea typeface="Visby Bold"/>
                <a:cs typeface="Visby Bold"/>
                <a:sym typeface="Visby Bold"/>
              </a:rPr>
              <a:t>03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7936502" y="0"/>
            <a:ext cx="10351498" cy="5725103"/>
            <a:chOff x="0" y="0"/>
            <a:chExt cx="2726320" cy="1507846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726320" cy="1507846"/>
            </a:xfrm>
            <a:custGeom>
              <a:avLst/>
              <a:gdLst/>
              <a:ahLst/>
              <a:cxnLst/>
              <a:rect r="r" b="b" t="t" l="l"/>
              <a:pathLst>
                <a:path h="1507846" w="2726320">
                  <a:moveTo>
                    <a:pt x="0" y="0"/>
                  </a:moveTo>
                  <a:lnTo>
                    <a:pt x="2726320" y="0"/>
                  </a:lnTo>
                  <a:lnTo>
                    <a:pt x="2726320" y="1507846"/>
                  </a:lnTo>
                  <a:lnTo>
                    <a:pt x="0" y="1507846"/>
                  </a:lnTo>
                  <a:close/>
                </a:path>
              </a:pathLst>
            </a:custGeom>
            <a:solidFill>
              <a:srgbClr val="CEE2F8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0"/>
              <a:ext cx="2726320" cy="150784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60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8450852" y="1509811"/>
            <a:ext cx="4865314" cy="1009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74978" indent="-237489" lvl="1">
              <a:lnSpc>
                <a:spcPts val="263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Совместные исследовательские проекты, в том числе диссертации и научные статьи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8450852" y="3107388"/>
            <a:ext cx="3985623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74978" indent="-237489" lvl="1">
              <a:lnSpc>
                <a:spcPts val="263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Платф</a:t>
            </a: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ормы открытых данных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8450852" y="4374213"/>
            <a:ext cx="4246200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74978" indent="-237489" lvl="1">
              <a:lnSpc>
                <a:spcPts val="263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Научная и пиа</a:t>
            </a: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р коммуникация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3496302" y="1509811"/>
            <a:ext cx="4277348" cy="1009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74978" indent="-237489" lvl="1">
              <a:lnSpc>
                <a:spcPts val="263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Обучающи</a:t>
            </a: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е мероприятия по Data Literacy, анализу и визулизации данных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3496302" y="3107388"/>
            <a:ext cx="4277348" cy="1009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74978" indent="-237489" lvl="1">
              <a:lnSpc>
                <a:spcPts val="263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Публикации,</a:t>
            </a: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 отчёты и рекомендации на основе данных</a:t>
            </a:r>
          </a:p>
        </p:txBody>
      </p:sp>
      <p:sp>
        <p:nvSpPr>
          <p:cNvPr name="Freeform 14" id="14"/>
          <p:cNvSpPr/>
          <p:nvPr/>
        </p:nvSpPr>
        <p:spPr>
          <a:xfrm flipH="false" flipV="false" rot="0">
            <a:off x="131972" y="9517010"/>
            <a:ext cx="559132" cy="613588"/>
          </a:xfrm>
          <a:custGeom>
            <a:avLst/>
            <a:gdLst/>
            <a:ahLst/>
            <a:cxnLst/>
            <a:rect r="r" b="b" t="t" l="l"/>
            <a:pathLst>
              <a:path h="613588" w="559132">
                <a:moveTo>
                  <a:pt x="0" y="0"/>
                </a:moveTo>
                <a:lnTo>
                  <a:pt x="559132" y="0"/>
                </a:lnTo>
                <a:lnTo>
                  <a:pt x="559132" y="613588"/>
                </a:lnTo>
                <a:lnTo>
                  <a:pt x="0" y="61358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959436" y="9490902"/>
            <a:ext cx="965992" cy="639697"/>
          </a:xfrm>
          <a:custGeom>
            <a:avLst/>
            <a:gdLst/>
            <a:ahLst/>
            <a:cxnLst/>
            <a:rect r="r" b="b" t="t" l="l"/>
            <a:pathLst>
              <a:path h="639697" w="965992">
                <a:moveTo>
                  <a:pt x="0" y="0"/>
                </a:moveTo>
                <a:lnTo>
                  <a:pt x="965992" y="0"/>
                </a:lnTo>
                <a:lnTo>
                  <a:pt x="965992" y="639696"/>
                </a:lnTo>
                <a:lnTo>
                  <a:pt x="0" y="6396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11576" r="0" b="-21587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604675" y="1136912"/>
            <a:ext cx="16031079" cy="8965808"/>
          </a:xfrm>
          <a:custGeom>
            <a:avLst/>
            <a:gdLst/>
            <a:ahLst/>
            <a:cxnLst/>
            <a:rect r="r" b="b" t="t" l="l"/>
            <a:pathLst>
              <a:path h="8965808" w="16031079">
                <a:moveTo>
                  <a:pt x="0" y="0"/>
                </a:moveTo>
                <a:lnTo>
                  <a:pt x="16031079" y="0"/>
                </a:lnTo>
                <a:lnTo>
                  <a:pt x="16031079" y="8965808"/>
                </a:lnTo>
                <a:lnTo>
                  <a:pt x="0" y="896580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3065125" y="0"/>
            <a:ext cx="5222875" cy="10287000"/>
            <a:chOff x="0" y="0"/>
            <a:chExt cx="809160" cy="1593725"/>
          </a:xfrm>
        </p:grpSpPr>
        <p:sp>
          <p:nvSpPr>
            <p:cNvPr name="Freeform 4" id="4"/>
            <p:cNvSpPr/>
            <p:nvPr/>
          </p:nvSpPr>
          <p:spPr>
            <a:xfrm flipH="true" flipV="false" rot="0">
              <a:off x="0" y="0"/>
              <a:ext cx="809160" cy="1593725"/>
            </a:xfrm>
            <a:custGeom>
              <a:avLst/>
              <a:gdLst/>
              <a:ahLst/>
              <a:cxnLst/>
              <a:rect r="r" b="b" t="t" l="l"/>
              <a:pathLst>
                <a:path h="1593725" w="809160">
                  <a:moveTo>
                    <a:pt x="809160" y="0"/>
                  </a:moveTo>
                  <a:lnTo>
                    <a:pt x="0" y="0"/>
                  </a:lnTo>
                  <a:lnTo>
                    <a:pt x="0" y="1593725"/>
                  </a:lnTo>
                  <a:lnTo>
                    <a:pt x="809160" y="1593725"/>
                  </a:lnTo>
                  <a:close/>
                </a:path>
              </a:pathLst>
            </a:custGeom>
            <a:blipFill>
              <a:blip r:embed="rId4"/>
              <a:stretch>
                <a:fillRect l="-104514" t="-18741" r="-125464" b="0"/>
              </a:stretch>
            </a:blipFill>
          </p:spPr>
        </p:sp>
      </p:grpSp>
      <p:grpSp>
        <p:nvGrpSpPr>
          <p:cNvPr name="Group 5" id="5"/>
          <p:cNvGrpSpPr/>
          <p:nvPr/>
        </p:nvGrpSpPr>
        <p:grpSpPr>
          <a:xfrm rot="0">
            <a:off x="11009078" y="4575978"/>
            <a:ext cx="5556250" cy="4114800"/>
            <a:chOff x="0" y="0"/>
            <a:chExt cx="1463374" cy="1083733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463375" cy="1083733"/>
            </a:xfrm>
            <a:custGeom>
              <a:avLst/>
              <a:gdLst/>
              <a:ahLst/>
              <a:cxnLst/>
              <a:rect r="r" b="b" t="t" l="l"/>
              <a:pathLst>
                <a:path h="1083733" w="1463375">
                  <a:moveTo>
                    <a:pt x="0" y="0"/>
                  </a:moveTo>
                  <a:lnTo>
                    <a:pt x="1463375" y="0"/>
                  </a:lnTo>
                  <a:lnTo>
                    <a:pt x="1463375" y="1083733"/>
                  </a:lnTo>
                  <a:lnTo>
                    <a:pt x="0" y="1083733"/>
                  </a:lnTo>
                  <a:close/>
                </a:path>
              </a:pathLst>
            </a:custGeom>
            <a:solidFill>
              <a:srgbClr val="1C1C1C">
                <a:alpha val="89804"/>
              </a:srgbClr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0"/>
              <a:ext cx="1463374" cy="108373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60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5494751" y="4575978"/>
            <a:ext cx="5238102" cy="4114800"/>
            <a:chOff x="0" y="0"/>
            <a:chExt cx="1379582" cy="1083733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379582" cy="1083733"/>
            </a:xfrm>
            <a:custGeom>
              <a:avLst/>
              <a:gdLst/>
              <a:ahLst/>
              <a:cxnLst/>
              <a:rect r="r" b="b" t="t" l="l"/>
              <a:pathLst>
                <a:path h="1083733" w="1379582">
                  <a:moveTo>
                    <a:pt x="0" y="0"/>
                  </a:moveTo>
                  <a:lnTo>
                    <a:pt x="1379582" y="0"/>
                  </a:lnTo>
                  <a:lnTo>
                    <a:pt x="1379582" y="1083733"/>
                  </a:lnTo>
                  <a:lnTo>
                    <a:pt x="0" y="1083733"/>
                  </a:lnTo>
                  <a:close/>
                </a:path>
              </a:pathLst>
            </a:custGeom>
            <a:solidFill>
              <a:srgbClr val="053EFF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0"/>
              <a:ext cx="1379582" cy="108373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60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476250" y="4575978"/>
            <a:ext cx="4746625" cy="4114800"/>
            <a:chOff x="0" y="0"/>
            <a:chExt cx="1250140" cy="1083733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250140" cy="1083733"/>
            </a:xfrm>
            <a:custGeom>
              <a:avLst/>
              <a:gdLst/>
              <a:ahLst/>
              <a:cxnLst/>
              <a:rect r="r" b="b" t="t" l="l"/>
              <a:pathLst>
                <a:path h="1083733" w="1250140">
                  <a:moveTo>
                    <a:pt x="0" y="0"/>
                  </a:moveTo>
                  <a:lnTo>
                    <a:pt x="1250140" y="0"/>
                  </a:lnTo>
                  <a:lnTo>
                    <a:pt x="1250140" y="1083733"/>
                  </a:lnTo>
                  <a:lnTo>
                    <a:pt x="0" y="1083733"/>
                  </a:lnTo>
                  <a:close/>
                </a:path>
              </a:pathLst>
            </a:custGeom>
            <a:solidFill>
              <a:srgbClr val="CEE2F8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0"/>
              <a:ext cx="1250140" cy="108373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60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945905" y="5316888"/>
            <a:ext cx="4616939" cy="7868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5759"/>
              </a:lnSpc>
              <a:spcBef>
                <a:spcPct val="0"/>
              </a:spcBef>
            </a:pPr>
            <a:r>
              <a:rPr lang="en-US" b="true" sz="6399">
                <a:solidFill>
                  <a:srgbClr val="1C1C1C"/>
                </a:solidFill>
                <a:latin typeface="Visby Bold"/>
                <a:ea typeface="Visby Bold"/>
                <a:cs typeface="Visby Bold"/>
                <a:sym typeface="Visby Bold"/>
              </a:rPr>
              <a:t>1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5964406" y="5316888"/>
            <a:ext cx="4616939" cy="7868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5759"/>
              </a:lnSpc>
              <a:spcBef>
                <a:spcPct val="0"/>
              </a:spcBef>
            </a:pPr>
            <a:r>
              <a:rPr lang="en-US" b="true" sz="6399">
                <a:solidFill>
                  <a:srgbClr val="FFFFFF"/>
                </a:solidFill>
                <a:latin typeface="Visby Bold"/>
                <a:ea typeface="Visby Bold"/>
                <a:cs typeface="Visby Bold"/>
                <a:sym typeface="Visby Bold"/>
              </a:rPr>
              <a:t>2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1475803" y="5316888"/>
            <a:ext cx="4622800" cy="7868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5759"/>
              </a:lnSpc>
              <a:spcBef>
                <a:spcPct val="0"/>
              </a:spcBef>
            </a:pPr>
            <a:r>
              <a:rPr lang="en-US" b="true" sz="6399">
                <a:solidFill>
                  <a:srgbClr val="FFFFFF"/>
                </a:solidFill>
                <a:latin typeface="Visby Bold"/>
                <a:ea typeface="Visby Bold"/>
                <a:cs typeface="Visby Bold"/>
                <a:sym typeface="Visby Bold"/>
              </a:rPr>
              <a:t>3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945905" y="7022267"/>
            <a:ext cx="3344347" cy="9825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551"/>
              </a:lnSpc>
            </a:pPr>
            <a:r>
              <a:rPr lang="en-US" sz="2199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команды решают задачи на основе открытых и синтетических данных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5964406" y="7022267"/>
            <a:ext cx="4616939" cy="13063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51"/>
              </a:lnSpc>
            </a:pPr>
            <a:r>
              <a:rPr lang="en-US" sz="2199">
                <a:solidFill>
                  <a:srgbClr val="FFFFFF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кабинет исследователя, предоставление данных для исследовательских институтов, разъяснения и консультации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1475803" y="7022267"/>
            <a:ext cx="4003705" cy="9825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551"/>
              </a:lnSpc>
            </a:pPr>
            <a:r>
              <a:rPr lang="en-US" sz="2199">
                <a:solidFill>
                  <a:srgbClr val="FFFFFF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совместная работа исследователей и Бюро Национальной статистики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476250" y="1515736"/>
            <a:ext cx="12245975" cy="19146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200"/>
              </a:lnSpc>
              <a:spcBef>
                <a:spcPct val="0"/>
              </a:spcBef>
            </a:pPr>
            <a:r>
              <a:rPr lang="en-US" b="true" sz="8000">
                <a:solidFill>
                  <a:srgbClr val="1C1C1C"/>
                </a:solidFill>
                <a:latin typeface="Visby Heavy"/>
                <a:ea typeface="Visby Heavy"/>
                <a:cs typeface="Visby Heavy"/>
                <a:sym typeface="Visby Heavy"/>
              </a:rPr>
              <a:t>ПРАКТИЧЕСКИЕ КЕЙСЫ ИЗ КАЗАХСТАНА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476250" y="519144"/>
            <a:ext cx="5548312" cy="1000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200"/>
              </a:lnSpc>
              <a:spcBef>
                <a:spcPct val="0"/>
              </a:spcBef>
            </a:pPr>
            <a:r>
              <a:rPr lang="en-US" b="true" sz="8000">
                <a:solidFill>
                  <a:srgbClr val="1C1C1C"/>
                </a:solidFill>
                <a:latin typeface="Visby Bold"/>
                <a:ea typeface="Visby Bold"/>
                <a:cs typeface="Visby Bold"/>
                <a:sym typeface="Visby Bold"/>
              </a:rPr>
              <a:t>04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945905" y="6575227"/>
            <a:ext cx="3810245" cy="3422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599"/>
              </a:lnSpc>
            </a:pPr>
            <a:r>
              <a:rPr lang="en-US" b="true" sz="2599">
                <a:solidFill>
                  <a:srgbClr val="1C1C1C"/>
                </a:solidFill>
                <a:latin typeface="TT Commons Pro Bold"/>
                <a:ea typeface="TT Commons Pro Bold"/>
                <a:cs typeface="TT Commons Pro Bold"/>
                <a:sym typeface="TT Commons Pro Bold"/>
              </a:rPr>
              <a:t>QAZDA</a:t>
            </a:r>
            <a:r>
              <a:rPr lang="en-US" b="true" sz="2599" strike="noStrike" u="none">
                <a:solidFill>
                  <a:srgbClr val="1C1C1C"/>
                </a:solidFill>
                <a:latin typeface="TT Commons Pro Bold"/>
                <a:ea typeface="TT Commons Pro Bold"/>
                <a:cs typeface="TT Commons Pro Bold"/>
                <a:sym typeface="TT Commons Pro Bold"/>
              </a:rPr>
              <a:t>TATHON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5964406" y="6251509"/>
            <a:ext cx="4313253" cy="6659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600"/>
              </a:lnSpc>
            </a:pPr>
            <a:r>
              <a:rPr lang="en-US" b="true" sz="2600">
                <a:solidFill>
                  <a:srgbClr val="FFFFFF"/>
                </a:solidFill>
                <a:latin typeface="TT Commons Pro Bold"/>
                <a:ea typeface="TT Commons Pro Bold"/>
                <a:cs typeface="TT Commons Pro Bold"/>
                <a:sym typeface="TT Commons Pro Bold"/>
              </a:rPr>
              <a:t>НАУЧНАЯ</a:t>
            </a:r>
            <a:r>
              <a:rPr lang="en-US" b="true" sz="2600">
                <a:solidFill>
                  <a:srgbClr val="FFFFFF"/>
                </a:solidFill>
                <a:latin typeface="TT Commons Pro Bold"/>
                <a:ea typeface="TT Commons Pro Bold"/>
                <a:cs typeface="TT Commons Pro Bold"/>
                <a:sym typeface="TT Commons Pro Bold"/>
              </a:rPr>
              <a:t> КОММУНИКАЦИЯ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11475803" y="6251509"/>
            <a:ext cx="4009566" cy="6659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599"/>
              </a:lnSpc>
            </a:pPr>
            <a:r>
              <a:rPr lang="en-US" b="true" sz="2599">
                <a:solidFill>
                  <a:srgbClr val="FFFFFF"/>
                </a:solidFill>
                <a:latin typeface="TT Commons Pro Bold"/>
                <a:ea typeface="TT Commons Pro Bold"/>
                <a:cs typeface="TT Commons Pro Bold"/>
                <a:sym typeface="TT Commons Pro Bold"/>
              </a:rPr>
              <a:t>ПАРТНЁРСКИЕ СЕМИНАРЫ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272725" y="0"/>
            <a:ext cx="9015275" cy="10287000"/>
            <a:chOff x="0" y="0"/>
            <a:chExt cx="1396702" cy="159372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396702" cy="1593725"/>
            </a:xfrm>
            <a:custGeom>
              <a:avLst/>
              <a:gdLst/>
              <a:ahLst/>
              <a:cxnLst/>
              <a:rect r="r" b="b" t="t" l="l"/>
              <a:pathLst>
                <a:path h="1593725" w="1396702">
                  <a:moveTo>
                    <a:pt x="0" y="0"/>
                  </a:moveTo>
                  <a:lnTo>
                    <a:pt x="1396702" y="0"/>
                  </a:lnTo>
                  <a:lnTo>
                    <a:pt x="1396702" y="1593725"/>
                  </a:lnTo>
                  <a:lnTo>
                    <a:pt x="0" y="1593725"/>
                  </a:lnTo>
                  <a:close/>
                </a:path>
              </a:pathLst>
            </a:custGeom>
            <a:blipFill>
              <a:blip r:embed="rId2"/>
              <a:stretch>
                <a:fillRect l="-53375" t="0" r="-19548" b="-7408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272725" y="0"/>
            <a:ext cx="9015275" cy="10287000"/>
          </a:xfrm>
          <a:custGeom>
            <a:avLst/>
            <a:gdLst/>
            <a:ahLst/>
            <a:cxnLst/>
            <a:rect r="r" b="b" t="t" l="l"/>
            <a:pathLst>
              <a:path h="10287000" w="9015275">
                <a:moveTo>
                  <a:pt x="0" y="0"/>
                </a:moveTo>
                <a:lnTo>
                  <a:pt x="9015275" y="0"/>
                </a:lnTo>
                <a:lnTo>
                  <a:pt x="901527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238" t="-54404" r="-98617" b="-4423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9834242" y="1542591"/>
            <a:ext cx="8297157" cy="16605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280"/>
              </a:lnSpc>
            </a:pPr>
            <a:r>
              <a:rPr lang="en-US" sz="2828">
                <a:solidFill>
                  <a:srgbClr val="FFFFFF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QazDatathon - это ежегодный национальный конкурс по применению больших данных для выработки мер социально-экономической политики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484188" y="523349"/>
            <a:ext cx="5548312" cy="1000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200"/>
              </a:lnSpc>
              <a:spcBef>
                <a:spcPct val="0"/>
              </a:spcBef>
            </a:pPr>
            <a:r>
              <a:rPr lang="en-US" b="true" sz="8000">
                <a:solidFill>
                  <a:srgbClr val="1C1C1C"/>
                </a:solidFill>
                <a:latin typeface="Visby Bold"/>
                <a:ea typeface="Visby Bold"/>
                <a:cs typeface="Visby Bold"/>
                <a:sym typeface="Visby Bold"/>
              </a:rPr>
              <a:t>05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9834242" y="5937229"/>
            <a:ext cx="7986575" cy="3521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5000" b="true">
                <a:solidFill>
                  <a:srgbClr val="FFFFFF"/>
                </a:solidFill>
                <a:latin typeface="Visby Bold"/>
                <a:ea typeface="Visby Bold"/>
                <a:cs typeface="Visby Bold"/>
                <a:sym typeface="Visby Bold"/>
              </a:rPr>
              <a:t>2</a:t>
            </a:r>
            <a:r>
              <a:rPr lang="en-US" b="true" sz="5000">
                <a:solidFill>
                  <a:srgbClr val="FFFFFF"/>
                </a:solidFill>
                <a:latin typeface="Visby Bold"/>
                <a:ea typeface="Visby Bold"/>
                <a:cs typeface="Visby Bold"/>
                <a:sym typeface="Visby Bold"/>
              </a:rPr>
              <a:t>022 Г. – 30 КОМАНД</a:t>
            </a:r>
          </a:p>
          <a:p>
            <a:pPr algn="l">
              <a:lnSpc>
                <a:spcPts val="7000"/>
              </a:lnSpc>
            </a:pPr>
            <a:r>
              <a:rPr lang="en-US" b="true" sz="5000">
                <a:solidFill>
                  <a:srgbClr val="FFFFFF"/>
                </a:solidFill>
                <a:latin typeface="Visby Bold"/>
                <a:ea typeface="Visby Bold"/>
                <a:cs typeface="Visby Bold"/>
                <a:sym typeface="Visby Bold"/>
              </a:rPr>
              <a:t>2023 Г. – 32 КОМАНДЫ</a:t>
            </a:r>
          </a:p>
          <a:p>
            <a:pPr algn="l">
              <a:lnSpc>
                <a:spcPts val="7000"/>
              </a:lnSpc>
            </a:pPr>
            <a:r>
              <a:rPr lang="en-US" b="true" sz="5000">
                <a:solidFill>
                  <a:srgbClr val="FFFFFF"/>
                </a:solidFill>
                <a:latin typeface="Visby Bold"/>
                <a:ea typeface="Visby Bold"/>
                <a:cs typeface="Visby Bold"/>
                <a:sym typeface="Visby Bold"/>
              </a:rPr>
              <a:t>2024 Г. – 19 КОМАНД</a:t>
            </a:r>
          </a:p>
          <a:p>
            <a:pPr algn="l" marL="0" indent="0" lvl="0">
              <a:lnSpc>
                <a:spcPts val="7000"/>
              </a:lnSpc>
            </a:pPr>
            <a:r>
              <a:rPr lang="en-US" b="true" sz="5000">
                <a:solidFill>
                  <a:srgbClr val="FFFFFF"/>
                </a:solidFill>
                <a:latin typeface="Visby Bold"/>
                <a:ea typeface="Visby Bold"/>
                <a:cs typeface="Visby Bold"/>
                <a:sym typeface="Visby Bold"/>
              </a:rPr>
              <a:t>2025 Г.– 42 КОМАНДЫ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484188" y="2448914"/>
            <a:ext cx="8048487" cy="12001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500"/>
              </a:lnSpc>
              <a:spcBef>
                <a:spcPct val="0"/>
              </a:spcBef>
            </a:pPr>
            <a:r>
              <a:rPr lang="en-US" b="true" sz="5000">
                <a:solidFill>
                  <a:srgbClr val="1C1C1C"/>
                </a:solidFill>
                <a:latin typeface="Visby Bold"/>
                <a:ea typeface="Visby Bold"/>
                <a:cs typeface="Visby Bold"/>
                <a:sym typeface="Visby Bold"/>
              </a:rPr>
              <a:t>и использование синтетических данных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0" y="5928850"/>
            <a:ext cx="9272725" cy="4358150"/>
            <a:chOff x="0" y="0"/>
            <a:chExt cx="2442199" cy="1147825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442199" cy="1147825"/>
            </a:xfrm>
            <a:custGeom>
              <a:avLst/>
              <a:gdLst/>
              <a:ahLst/>
              <a:cxnLst/>
              <a:rect r="r" b="b" t="t" l="l"/>
              <a:pathLst>
                <a:path h="1147825" w="2442199">
                  <a:moveTo>
                    <a:pt x="0" y="0"/>
                  </a:moveTo>
                  <a:lnTo>
                    <a:pt x="2442199" y="0"/>
                  </a:lnTo>
                  <a:lnTo>
                    <a:pt x="2442199" y="1147825"/>
                  </a:lnTo>
                  <a:lnTo>
                    <a:pt x="0" y="1147825"/>
                  </a:lnTo>
                  <a:close/>
                </a:path>
              </a:pathLst>
            </a:custGeom>
            <a:solidFill>
              <a:srgbClr val="CEE2F8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0"/>
              <a:ext cx="2442199" cy="1147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60"/>
                </a:lnSpc>
              </a:pP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476250" y="1519941"/>
            <a:ext cx="8056425" cy="1000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200"/>
              </a:lnSpc>
              <a:spcBef>
                <a:spcPct val="0"/>
              </a:spcBef>
            </a:pPr>
            <a:r>
              <a:rPr lang="en-US" b="true" sz="8000">
                <a:solidFill>
                  <a:srgbClr val="1C1C1C"/>
                </a:solidFill>
                <a:latin typeface="Visby Heavy"/>
                <a:ea typeface="Visby Heavy"/>
                <a:cs typeface="Visby Heavy"/>
                <a:sym typeface="Visby Heavy"/>
              </a:rPr>
              <a:t>QAZDATATHON 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476250" y="4210116"/>
            <a:ext cx="985604" cy="9333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599"/>
              </a:lnSpc>
              <a:spcBef>
                <a:spcPct val="0"/>
              </a:spcBef>
            </a:pPr>
            <a:r>
              <a:rPr lang="en-US" b="true" sz="3999">
                <a:solidFill>
                  <a:srgbClr val="1C1C1C"/>
                </a:solidFill>
                <a:latin typeface="Visby Bold"/>
                <a:ea typeface="Visby Bold"/>
                <a:cs typeface="Visby Bold"/>
                <a:sym typeface="Visby Bold"/>
              </a:rPr>
              <a:t>ЦЕЛЬ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484188" y="6212444"/>
            <a:ext cx="6216803" cy="3277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340"/>
              </a:lnSpc>
              <a:spcBef>
                <a:spcPct val="0"/>
              </a:spcBef>
            </a:pPr>
            <a:r>
              <a:rPr lang="en-US" b="true" sz="2600">
                <a:solidFill>
                  <a:srgbClr val="1C1C1C"/>
                </a:solidFill>
                <a:latin typeface="Visby Bold"/>
                <a:ea typeface="Visby Bold"/>
                <a:cs typeface="Visby Bold"/>
                <a:sym typeface="Visby Bold"/>
              </a:rPr>
              <a:t>УЧАСТНИКИ КОНКУРСА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2432683" y="4149705"/>
            <a:ext cx="5734072" cy="9825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551"/>
              </a:lnSpc>
            </a:pPr>
            <a:r>
              <a:rPr lang="en-US" sz="2199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популяризация культуры управления данными, а также практики принятия решений, основанных на данных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484188" y="6530954"/>
            <a:ext cx="8143482" cy="3349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551"/>
              </a:lnSpc>
            </a:pPr>
            <a:r>
              <a:rPr lang="en-US" sz="2199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Граждане Рес</a:t>
            </a:r>
            <a:r>
              <a:rPr lang="en-US" sz="2199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публики Казахстан в возрасте </a:t>
            </a:r>
            <a:r>
              <a:rPr lang="en-US" b="true" sz="2199">
                <a:solidFill>
                  <a:srgbClr val="1C1C1C"/>
                </a:solidFill>
                <a:latin typeface="TT Commons Pro Bold"/>
                <a:ea typeface="TT Commons Pro Bold"/>
                <a:cs typeface="TT Commons Pro Bold"/>
                <a:sym typeface="TT Commons Pro Bold"/>
              </a:rPr>
              <a:t>до 35 лет</a:t>
            </a:r>
          </a:p>
        </p:txBody>
      </p:sp>
      <p:sp>
        <p:nvSpPr>
          <p:cNvPr name="Freeform 17" id="17"/>
          <p:cNvSpPr/>
          <p:nvPr/>
        </p:nvSpPr>
        <p:spPr>
          <a:xfrm flipH="false" flipV="false" rot="0">
            <a:off x="1347879" y="4232855"/>
            <a:ext cx="822531" cy="822531"/>
          </a:xfrm>
          <a:custGeom>
            <a:avLst/>
            <a:gdLst/>
            <a:ahLst/>
            <a:cxnLst/>
            <a:rect r="r" b="b" t="t" l="l"/>
            <a:pathLst>
              <a:path h="822531" w="822531">
                <a:moveTo>
                  <a:pt x="0" y="0"/>
                </a:moveTo>
                <a:lnTo>
                  <a:pt x="822531" y="0"/>
                </a:lnTo>
                <a:lnTo>
                  <a:pt x="822531" y="822531"/>
                </a:lnTo>
                <a:lnTo>
                  <a:pt x="0" y="82253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207036" y="7130157"/>
            <a:ext cx="5825464" cy="18412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74979" indent="-237490" lvl="1">
              <a:lnSpc>
                <a:spcPts val="373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Студенты ВУЗов</a:t>
            </a:r>
          </a:p>
          <a:p>
            <a:pPr algn="l" marL="474979" indent="-237490" lvl="1">
              <a:lnSpc>
                <a:spcPts val="373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Исследователи в области социальных наук</a:t>
            </a:r>
          </a:p>
          <a:p>
            <a:pPr algn="l" marL="474979" indent="-237490" lvl="1">
              <a:lnSpc>
                <a:spcPts val="373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Специалисты по работе с данными</a:t>
            </a:r>
          </a:p>
          <a:p>
            <a:pPr algn="l" marL="474979" indent="-237490" lvl="1">
              <a:lnSpc>
                <a:spcPts val="373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Команды от 2 до 5 человек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131972" y="9517010"/>
            <a:ext cx="559132" cy="613588"/>
          </a:xfrm>
          <a:custGeom>
            <a:avLst/>
            <a:gdLst/>
            <a:ahLst/>
            <a:cxnLst/>
            <a:rect r="r" b="b" t="t" l="l"/>
            <a:pathLst>
              <a:path h="613588" w="559132">
                <a:moveTo>
                  <a:pt x="0" y="0"/>
                </a:moveTo>
                <a:lnTo>
                  <a:pt x="559132" y="0"/>
                </a:lnTo>
                <a:lnTo>
                  <a:pt x="559132" y="613588"/>
                </a:lnTo>
                <a:lnTo>
                  <a:pt x="0" y="61358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959436" y="9490902"/>
            <a:ext cx="965992" cy="639697"/>
          </a:xfrm>
          <a:custGeom>
            <a:avLst/>
            <a:gdLst/>
            <a:ahLst/>
            <a:cxnLst/>
            <a:rect r="r" b="b" t="t" l="l"/>
            <a:pathLst>
              <a:path h="639697" w="965992">
                <a:moveTo>
                  <a:pt x="0" y="0"/>
                </a:moveTo>
                <a:lnTo>
                  <a:pt x="965992" y="0"/>
                </a:lnTo>
                <a:lnTo>
                  <a:pt x="965992" y="639696"/>
                </a:lnTo>
                <a:lnTo>
                  <a:pt x="0" y="63969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-11576" r="0" b="-21587"/>
            </a:stretch>
          </a:blipFill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25462" y="-123303"/>
            <a:ext cx="18538923" cy="7345424"/>
            <a:chOff x="0" y="0"/>
            <a:chExt cx="2872164" cy="113799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872164" cy="1137998"/>
            </a:xfrm>
            <a:custGeom>
              <a:avLst/>
              <a:gdLst/>
              <a:ahLst/>
              <a:cxnLst/>
              <a:rect r="r" b="b" t="t" l="l"/>
              <a:pathLst>
                <a:path h="1137998" w="2872164">
                  <a:moveTo>
                    <a:pt x="0" y="0"/>
                  </a:moveTo>
                  <a:lnTo>
                    <a:pt x="2872164" y="0"/>
                  </a:lnTo>
                  <a:lnTo>
                    <a:pt x="2872164" y="1137998"/>
                  </a:lnTo>
                  <a:lnTo>
                    <a:pt x="0" y="1137998"/>
                  </a:lnTo>
                  <a:close/>
                </a:path>
              </a:pathLst>
            </a:custGeom>
            <a:blipFill>
              <a:blip r:embed="rId2"/>
              <a:stretch>
                <a:fillRect l="0" t="-44439" r="0" b="-142772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0" y="0"/>
            <a:ext cx="18288000" cy="7222120"/>
          </a:xfrm>
          <a:custGeom>
            <a:avLst/>
            <a:gdLst/>
            <a:ahLst/>
            <a:cxnLst/>
            <a:rect r="r" b="b" t="t" l="l"/>
            <a:pathLst>
              <a:path h="7222120" w="18288000">
                <a:moveTo>
                  <a:pt x="0" y="0"/>
                </a:moveTo>
                <a:lnTo>
                  <a:pt x="18288000" y="0"/>
                </a:lnTo>
                <a:lnTo>
                  <a:pt x="18288000" y="7222120"/>
                </a:lnTo>
                <a:lnTo>
                  <a:pt x="0" y="72221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80000"/>
            </a:blip>
            <a:stretch>
              <a:fillRect l="0" t="-218184" r="-94608" b="-232419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476250" y="7615873"/>
            <a:ext cx="593929" cy="580970"/>
          </a:xfrm>
          <a:custGeom>
            <a:avLst/>
            <a:gdLst/>
            <a:ahLst/>
            <a:cxnLst/>
            <a:rect r="r" b="b" t="t" l="l"/>
            <a:pathLst>
              <a:path h="580970" w="593929">
                <a:moveTo>
                  <a:pt x="0" y="0"/>
                </a:moveTo>
                <a:lnTo>
                  <a:pt x="593929" y="0"/>
                </a:lnTo>
                <a:lnTo>
                  <a:pt x="593929" y="580970"/>
                </a:lnTo>
                <a:lnTo>
                  <a:pt x="0" y="58097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333873" y="7606348"/>
            <a:ext cx="4865314" cy="13430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639"/>
              </a:lnSpc>
            </a:pP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И</a:t>
            </a: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сследовательские сообщества укрепляют доверие и понимание между производителями и пользователями данных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6181795" y="7615873"/>
            <a:ext cx="700671" cy="649479"/>
          </a:xfrm>
          <a:custGeom>
            <a:avLst/>
            <a:gdLst/>
            <a:ahLst/>
            <a:cxnLst/>
            <a:rect r="r" b="b" t="t" l="l"/>
            <a:pathLst>
              <a:path h="649479" w="700671">
                <a:moveTo>
                  <a:pt x="0" y="0"/>
                </a:moveTo>
                <a:lnTo>
                  <a:pt x="700671" y="0"/>
                </a:lnTo>
                <a:lnTo>
                  <a:pt x="700671" y="649479"/>
                </a:lnTo>
                <a:lnTo>
                  <a:pt x="0" y="64947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476250" y="1515736"/>
            <a:ext cx="11445875" cy="1000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200"/>
              </a:lnSpc>
              <a:spcBef>
                <a:spcPct val="0"/>
              </a:spcBef>
            </a:pPr>
            <a:r>
              <a:rPr lang="en-US" b="true" sz="8000">
                <a:solidFill>
                  <a:srgbClr val="FFFFFF"/>
                </a:solidFill>
                <a:latin typeface="Visby Heavy"/>
                <a:ea typeface="Visby Heavy"/>
                <a:cs typeface="Visby Heavy"/>
                <a:sym typeface="Visby Heavy"/>
              </a:rPr>
              <a:t>ВЫВОДЫ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76250" y="519144"/>
            <a:ext cx="5548312" cy="1000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200"/>
              </a:lnSpc>
              <a:spcBef>
                <a:spcPct val="0"/>
              </a:spcBef>
            </a:pPr>
            <a:r>
              <a:rPr lang="en-US" b="true" sz="8000">
                <a:solidFill>
                  <a:srgbClr val="FFFFFF"/>
                </a:solidFill>
                <a:latin typeface="Visby Bold"/>
                <a:ea typeface="Visby Bold"/>
                <a:cs typeface="Visby Bold"/>
                <a:sym typeface="Visby Bold"/>
              </a:rPr>
              <a:t>06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7056811" y="7606348"/>
            <a:ext cx="4314990" cy="1009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639"/>
              </a:lnSpc>
            </a:pP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Пр</a:t>
            </a: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именяют новые инструменты и рассматривают новые темы </a:t>
            </a:r>
          </a:p>
          <a:p>
            <a:pPr algn="l">
              <a:lnSpc>
                <a:spcPts val="2639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12797141" y="7606348"/>
            <a:ext cx="4865314" cy="13430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639"/>
              </a:lnSpc>
            </a:pP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Реко</a:t>
            </a: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мендации: поддержка платформ, проведение хакатонов, открытая документация данных</a:t>
            </a:r>
          </a:p>
          <a:p>
            <a:pPr algn="l">
              <a:lnSpc>
                <a:spcPts val="2639"/>
              </a:lnSpc>
            </a:pP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11963989" y="7615873"/>
            <a:ext cx="658807" cy="665461"/>
          </a:xfrm>
          <a:custGeom>
            <a:avLst/>
            <a:gdLst/>
            <a:ahLst/>
            <a:cxnLst/>
            <a:rect r="r" b="b" t="t" l="l"/>
            <a:pathLst>
              <a:path h="665461" w="658807">
                <a:moveTo>
                  <a:pt x="0" y="0"/>
                </a:moveTo>
                <a:lnTo>
                  <a:pt x="658807" y="0"/>
                </a:lnTo>
                <a:lnTo>
                  <a:pt x="658807" y="665461"/>
                </a:lnTo>
                <a:lnTo>
                  <a:pt x="0" y="66546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6362572" y="182510"/>
            <a:ext cx="559132" cy="613588"/>
          </a:xfrm>
          <a:custGeom>
            <a:avLst/>
            <a:gdLst/>
            <a:ahLst/>
            <a:cxnLst/>
            <a:rect r="r" b="b" t="t" l="l"/>
            <a:pathLst>
              <a:path h="613588" w="559132">
                <a:moveTo>
                  <a:pt x="0" y="0"/>
                </a:moveTo>
                <a:lnTo>
                  <a:pt x="559132" y="0"/>
                </a:lnTo>
                <a:lnTo>
                  <a:pt x="559132" y="613588"/>
                </a:lnTo>
                <a:lnTo>
                  <a:pt x="0" y="61358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7190036" y="156402"/>
            <a:ext cx="965992" cy="639697"/>
          </a:xfrm>
          <a:custGeom>
            <a:avLst/>
            <a:gdLst/>
            <a:ahLst/>
            <a:cxnLst/>
            <a:rect r="r" b="b" t="t" l="l"/>
            <a:pathLst>
              <a:path h="639697" w="965992">
                <a:moveTo>
                  <a:pt x="0" y="0"/>
                </a:moveTo>
                <a:lnTo>
                  <a:pt x="965992" y="0"/>
                </a:lnTo>
                <a:lnTo>
                  <a:pt x="965992" y="639696"/>
                </a:lnTo>
                <a:lnTo>
                  <a:pt x="0" y="63969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-11576" r="0" b="-21587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DAG3Q-rpt1o</dc:identifier>
  <dcterms:modified xsi:type="dcterms:W3CDTF">2011-08-01T06:04:30Z</dcterms:modified>
  <cp:revision>1</cp:revision>
  <dc:title>Исследовательские сообщества KSL</dc:title>
</cp:coreProperties>
</file>